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356" r:id="rId3"/>
    <p:sldId id="353" r:id="rId4"/>
    <p:sldId id="354" r:id="rId5"/>
    <p:sldId id="355" r:id="rId6"/>
    <p:sldId id="348" r:id="rId7"/>
    <p:sldId id="349" r:id="rId8"/>
    <p:sldId id="357" r:id="rId9"/>
    <p:sldId id="358" r:id="rId10"/>
    <p:sldId id="359" r:id="rId11"/>
    <p:sldId id="340" r:id="rId12"/>
    <p:sldId id="364" r:id="rId13"/>
    <p:sldId id="360" r:id="rId14"/>
    <p:sldId id="361" r:id="rId15"/>
    <p:sldId id="362" r:id="rId16"/>
    <p:sldId id="363" r:id="rId17"/>
    <p:sldId id="333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D378"/>
    <a:srgbClr val="339966"/>
    <a:srgbClr val="2A882C"/>
    <a:srgbClr val="397F78"/>
    <a:srgbClr val="4CA9A1"/>
    <a:srgbClr val="FF0066"/>
    <a:srgbClr val="40928B"/>
    <a:srgbClr val="FF00FF"/>
    <a:srgbClr val="D60093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7" autoAdjust="0"/>
    <p:restoredTop sz="99642" autoAdjust="0"/>
  </p:normalViewPr>
  <p:slideViewPr>
    <p:cSldViewPr>
      <p:cViewPr varScale="1">
        <p:scale>
          <a:sx n="73" d="100"/>
          <a:sy n="73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notesViewPr>
    <p:cSldViewPr>
      <p:cViewPr varScale="1">
        <p:scale>
          <a:sx n="73" d="100"/>
          <a:sy n="73" d="100"/>
        </p:scale>
        <p:origin x="-2184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48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6.9860827429430936E-2"/>
          <c:y val="5.9707744055938101E-2"/>
          <c:w val="0.73365423784821648"/>
          <c:h val="0.88058451188812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14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</c:v>
                </c:pt>
                <c:pt idx="1">
                  <c:v>22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ADA7B4D2-BB94-4A6D-84FB-35531AC0BD0D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1F731C85-C190-4A3A-88B5-B6BF0B8CC9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1011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1AA77-F469-4C42-9EF2-053FA70573EC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2C1AF-C108-4BBA-8616-825DEAF83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9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2B76-2AA4-4D27-91B9-F8161B7F2083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34E0-7693-4524-A9C5-B5B1226941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2B76-2AA4-4D27-91B9-F8161B7F2083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34E0-7693-4524-A9C5-B5B1226941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2B76-2AA4-4D27-91B9-F8161B7F2083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34E0-7693-4524-A9C5-B5B1226941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2B76-2AA4-4D27-91B9-F8161B7F2083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34E0-7693-4524-A9C5-B5B1226941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2B76-2AA4-4D27-91B9-F8161B7F2083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34E0-7693-4524-A9C5-B5B1226941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2B76-2AA4-4D27-91B9-F8161B7F2083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34E0-7693-4524-A9C5-B5B1226941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2B76-2AA4-4D27-91B9-F8161B7F2083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34E0-7693-4524-A9C5-B5B1226941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2B76-2AA4-4D27-91B9-F8161B7F2083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34E0-7693-4524-A9C5-B5B1226941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2B76-2AA4-4D27-91B9-F8161B7F2083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34E0-7693-4524-A9C5-B5B1226941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2B76-2AA4-4D27-91B9-F8161B7F2083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34E0-7693-4524-A9C5-B5B1226941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2B76-2AA4-4D27-91B9-F8161B7F2083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34E0-7693-4524-A9C5-B5B1226941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22B76-2AA4-4D27-91B9-F8161B7F2083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34E0-7693-4524-A9C5-B5B1226941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integro-sever.kz/index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integro-sever.kz/index.php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tegro-sever.kz/index.php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integro-sever.kz/index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integro-sever.kz/index.php" TargetMode="Externa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png"/><Relationship Id="rId7" Type="http://schemas.openxmlformats.org/officeDocument/2006/relationships/hyperlink" Target="http://integro-sever.kz/index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ntegro-sever.kz/index.php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integro-sever.kz/index.php" TargetMode="Externa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hyperlink" Target="http://integro-sever.kz/index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ntegro-sever.kz/index.php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ntegro-sever.kz/index.php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tegro-sever.kz/index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tegro-sever.kz/index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integro-sever.kz/index.php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ntegro-sever.kz/index.php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integro-sever.kz/index.php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integro-sever.kz/index.php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2194" y="2636912"/>
            <a:ext cx="63686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spc="2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ИНФОРМАЦИОННАЯ СИСТЕМА</a:t>
            </a:r>
          </a:p>
          <a:p>
            <a:pPr algn="ctr"/>
            <a:r>
              <a:rPr lang="ru-RU" sz="3000" b="1" spc="150" dirty="0" smtClean="0">
                <a:ln w="11430"/>
                <a:solidFill>
                  <a:srgbClr val="3399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«Дозор. Анализ социальных сетей»</a:t>
            </a:r>
            <a:endParaRPr lang="ru-RU" sz="3000" b="1" spc="150" dirty="0" smtClean="0">
              <a:ln w="11430"/>
              <a:solidFill>
                <a:srgbClr val="3399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ru-RU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ru-RU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ru-RU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ru-RU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ru-RU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ru-RU" sz="2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2017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5427" y="3529577"/>
            <a:ext cx="2258573" cy="33284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4108" y="0"/>
            <a:ext cx="9144000" cy="620688"/>
          </a:xfrm>
          <a:prstGeom prst="rect">
            <a:avLst/>
          </a:prstGeom>
          <a:solidFill>
            <a:srgbClr val="63D378"/>
          </a:solidFill>
          <a:ln>
            <a:solidFill>
              <a:srgbClr val="63D3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integro-sever.kz/img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8003"/>
            <a:ext cx="1872208" cy="484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563563"/>
            <a:ext cx="4679950" cy="3036887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7" name="Группа 4"/>
          <p:cNvGrpSpPr>
            <a:grpSpLocks/>
          </p:cNvGrpSpPr>
          <p:nvPr/>
        </p:nvGrpSpPr>
        <p:grpSpPr bwMode="auto">
          <a:xfrm>
            <a:off x="0" y="-100013"/>
            <a:ext cx="9166225" cy="433388"/>
            <a:chOff x="0" y="-99392"/>
            <a:chExt cx="9166689" cy="432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99392"/>
              <a:ext cx="9144463" cy="432000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-63108"/>
              <a:ext cx="9166689" cy="292388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 ОПЕРАТОР и АНАЛИТИК </a:t>
              </a: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  <a:cs typeface="+mn-cs"/>
                </a:rPr>
                <a:t>		                 			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1344" y="-74045"/>
              <a:ext cx="9144000" cy="369332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  <a:cs typeface="+mn-cs"/>
                </a:rPr>
                <a:t> </a:t>
              </a:r>
              <a:r>
                <a:rPr lang="ru-RU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Дозор. Анализ социальных сетей </a:t>
              </a:r>
              <a:endPara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+mn-cs"/>
              </a:endParaRPr>
            </a:p>
          </p:txBody>
        </p:sp>
      </p:grpSp>
      <p:pic>
        <p:nvPicPr>
          <p:cNvPr id="6148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529013"/>
            <a:ext cx="2259012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148262" y="981075"/>
            <a:ext cx="374421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>
                <a:latin typeface="Calibri" pitchFamily="34" charset="0"/>
              </a:rPr>
              <a:t>После создания группы с подгруппами, можно создавать персоны. Для добавления новой персоны необходимо в горизонтальном меню «Персоналии» выбрать пункт «Создать персону». Важно!!! Перед заполнением Базы учащихся, необходимо подписать Приложение № 3 (согласие от родителей на обработку персональных данных детей в информационной системе </a:t>
            </a:r>
            <a:r>
              <a:rPr lang="ru-RU" sz="1400" dirty="0" smtClean="0">
                <a:latin typeface="Calibri" pitchFamily="34" charset="0"/>
              </a:rPr>
              <a:t>«Дозор. Анализ социальных </a:t>
            </a:r>
            <a:r>
              <a:rPr lang="ru-RU" sz="1400" dirty="0">
                <a:latin typeface="Calibri" pitchFamily="34" charset="0"/>
              </a:rPr>
              <a:t>сетей»).</a:t>
            </a:r>
          </a:p>
          <a:p>
            <a:pPr eaLnBrk="1" hangingPunct="1"/>
            <a:endParaRPr lang="ru-RU" sz="1400" dirty="0">
              <a:latin typeface="Calibri" pitchFamily="34" charset="0"/>
            </a:endParaRPr>
          </a:p>
        </p:txBody>
      </p: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5148263" y="4089618"/>
            <a:ext cx="30241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Calibri" pitchFamily="34" charset="0"/>
              </a:rPr>
              <a:t>В </a:t>
            </a:r>
            <a:r>
              <a:rPr lang="ru-RU" sz="1400" dirty="0">
                <a:latin typeface="Calibri" pitchFamily="34" charset="0"/>
              </a:rPr>
              <a:t>карточке «Создание новой персоны» указываются ФИО, дата рождения, пол, отделение, класс, группа поведения (обычная или </a:t>
            </a:r>
            <a:r>
              <a:rPr lang="ru-RU" sz="1400" dirty="0" err="1">
                <a:latin typeface="Calibri" pitchFamily="34" charset="0"/>
              </a:rPr>
              <a:t>девиантная</a:t>
            </a:r>
            <a:r>
              <a:rPr lang="ru-RU" sz="1400" dirty="0">
                <a:latin typeface="Calibri" pitchFamily="34" charset="0"/>
              </a:rPr>
              <a:t>) и </a:t>
            </a:r>
            <a:r>
              <a:rPr lang="en-US" sz="1400" dirty="0">
                <a:latin typeface="Calibri" pitchFamily="34" charset="0"/>
              </a:rPr>
              <a:t>ID</a:t>
            </a:r>
            <a:r>
              <a:rPr lang="ru-RU" sz="1400" dirty="0">
                <a:latin typeface="Calibri" pitchFamily="34" charset="0"/>
              </a:rPr>
              <a:t> персоны в социальных сетях. </a:t>
            </a:r>
            <a:endParaRPr lang="ru-RU" sz="1400" b="1" i="1" u="sng" dirty="0"/>
          </a:p>
          <a:p>
            <a:pPr eaLnBrk="1" hangingPunct="1"/>
            <a:r>
              <a:rPr lang="ru-RU" sz="1400" dirty="0">
                <a:latin typeface="Calibri" pitchFamily="34" charset="0"/>
              </a:rPr>
              <a:t>Карточка сохраняется щелчком по кнопке «Сохранить».</a:t>
            </a:r>
          </a:p>
        </p:txBody>
      </p:sp>
      <p:sp>
        <p:nvSpPr>
          <p:cNvPr id="12" name="Овал 11"/>
          <p:cNvSpPr/>
          <p:nvPr/>
        </p:nvSpPr>
        <p:spPr>
          <a:xfrm>
            <a:off x="1258888" y="981075"/>
            <a:ext cx="1081087" cy="252413"/>
          </a:xfrm>
          <a:prstGeom prst="ellipse">
            <a:avLst/>
          </a:prstGeom>
          <a:noFill/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52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" y="3756025"/>
            <a:ext cx="4849813" cy="28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http://integro-sever.kz/img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4713" y="-4080"/>
            <a:ext cx="1046090" cy="232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23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3429000"/>
            <a:ext cx="1291859" cy="33284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718204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Список сессий сканирования можно увидеть в разделе Сканирование-Результаты сессии аналитикам, экспертам и контролирующему органу.</a:t>
            </a:r>
            <a:endParaRPr lang="ru-RU" sz="1400" dirty="0"/>
          </a:p>
          <a:p>
            <a:r>
              <a:rPr lang="ru-RU" sz="1400" dirty="0" smtClean="0"/>
              <a:t>Результаты сканирования открываются щелчком по цифре в столбце «Результатов».</a:t>
            </a:r>
            <a:endParaRPr lang="ru-RU" sz="1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-99392"/>
            <a:ext cx="9166689" cy="432000"/>
            <a:chOff x="0" y="-99392"/>
            <a:chExt cx="9166689" cy="432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-99392"/>
              <a:ext cx="9144000" cy="432000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0" y="-55414"/>
              <a:ext cx="9166689" cy="27699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ru-RU" sz="1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</a:rPr>
                <a:t>		                 			</a:t>
              </a:r>
              <a:endParaRPr lang="ru-RU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344" y="-74045"/>
              <a:ext cx="91440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ru-RU" sz="1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</a:rPr>
                <a:t> </a:t>
              </a:r>
              <a:r>
                <a:rPr lang="ru-RU" spc="150" dirty="0" smtClean="0">
                  <a:ln w="11430"/>
                </a:rPr>
                <a:t>ИНФОРМАЦИОННАЯ СИСТЕМА </a:t>
              </a:r>
              <a:r>
                <a:rPr lang="ru-RU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Дозор. Анализ социальных сетей </a:t>
              </a:r>
              <a:endPara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2" descr="http://integro-sever.kz/img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4713" y="-4080"/>
            <a:ext cx="1046090" cy="23204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430" y="2060848"/>
            <a:ext cx="7626485" cy="422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72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4"/>
          <p:cNvGrpSpPr>
            <a:grpSpLocks/>
          </p:cNvGrpSpPr>
          <p:nvPr/>
        </p:nvGrpSpPr>
        <p:grpSpPr bwMode="auto">
          <a:xfrm>
            <a:off x="0" y="-100013"/>
            <a:ext cx="9166225" cy="433388"/>
            <a:chOff x="0" y="-99392"/>
            <a:chExt cx="9166689" cy="432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99392"/>
              <a:ext cx="9144463" cy="432000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-63108"/>
              <a:ext cx="9166689" cy="292388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  ЭКСПЕРТ</a:t>
              </a: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  <a:cs typeface="+mn-cs"/>
                </a:rPr>
                <a:t>		                 			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1344" y="-74045"/>
              <a:ext cx="9144000" cy="369332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  <a:cs typeface="+mn-cs"/>
                </a:rPr>
                <a:t> </a:t>
              </a:r>
              <a:r>
                <a:rPr lang="ru-RU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Дозор. Анализ социальных сетей </a:t>
              </a:r>
              <a:endPara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+mn-cs"/>
              </a:endParaRPr>
            </a:p>
          </p:txBody>
        </p:sp>
      </p:grpSp>
      <p:pic>
        <p:nvPicPr>
          <p:cNvPr id="819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529013"/>
            <a:ext cx="2259012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51520" y="620713"/>
            <a:ext cx="83098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>
                <a:latin typeface="Calibri" pitchFamily="34" charset="0"/>
              </a:rPr>
              <a:t>Щелкнув на количество по столбцу результатов, открываем результаты сканирования.</a:t>
            </a:r>
          </a:p>
          <a:p>
            <a:pPr eaLnBrk="1" hangingPunct="1"/>
            <a:r>
              <a:rPr lang="ru-RU" sz="1400" dirty="0">
                <a:latin typeface="Calibri" pitchFamily="34" charset="0"/>
              </a:rPr>
              <a:t>Красным цветом показывается критический результат сканирования, розовым – высокий, оранжевым –средний, зеленым – отсутствие совпадений со словарем.</a:t>
            </a:r>
          </a:p>
        </p:txBody>
      </p:sp>
      <p:pic>
        <p:nvPicPr>
          <p:cNvPr id="8198" name="Рисунок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6840760" cy="42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integro-sever.kz/img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4713" y="-4080"/>
            <a:ext cx="1046090" cy="232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06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4"/>
          <p:cNvGrpSpPr>
            <a:grpSpLocks/>
          </p:cNvGrpSpPr>
          <p:nvPr/>
        </p:nvGrpSpPr>
        <p:grpSpPr bwMode="auto">
          <a:xfrm>
            <a:off x="0" y="-100013"/>
            <a:ext cx="9166225" cy="433388"/>
            <a:chOff x="0" y="-99392"/>
            <a:chExt cx="9166689" cy="432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99392"/>
              <a:ext cx="9144463" cy="432000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-63108"/>
              <a:ext cx="9166689" cy="292388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  ЭКСПЕРТ</a:t>
              </a: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  <a:cs typeface="+mn-cs"/>
                </a:rPr>
                <a:t>		                 			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1344" y="-74045"/>
              <a:ext cx="9144000" cy="369332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  <a:cs typeface="+mn-cs"/>
                </a:rPr>
                <a:t> </a:t>
              </a:r>
              <a:r>
                <a:rPr lang="ru-RU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Дозор. Анализ социальных сетей </a:t>
              </a:r>
              <a:endPara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+mn-cs"/>
              </a:endParaRPr>
            </a:p>
          </p:txBody>
        </p:sp>
      </p:grpSp>
      <p:pic>
        <p:nvPicPr>
          <p:cNvPr id="819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4494" y="3529013"/>
            <a:ext cx="1129506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1"/>
          <p:cNvSpPr>
            <a:spLocks noChangeArrowheads="1"/>
          </p:cNvSpPr>
          <p:nvPr/>
        </p:nvSpPr>
        <p:spPr bwMode="auto">
          <a:xfrm>
            <a:off x="467544" y="620689"/>
            <a:ext cx="82809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При нажатии на зеленую кнопку можно увидеть результаты сканирования по классам и по учащимся.</a:t>
            </a:r>
            <a:endParaRPr lang="ru-RU" dirty="0"/>
          </a:p>
        </p:txBody>
      </p:sp>
      <p:pic>
        <p:nvPicPr>
          <p:cNvPr id="8199" name="Рисунок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b="33798"/>
          <a:stretch>
            <a:fillRect/>
          </a:stretch>
        </p:blipFill>
        <p:spPr bwMode="auto">
          <a:xfrm>
            <a:off x="432845" y="1000390"/>
            <a:ext cx="7581649" cy="228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b="19598"/>
          <a:stretch>
            <a:fillRect/>
          </a:stretch>
        </p:blipFill>
        <p:spPr bwMode="auto">
          <a:xfrm>
            <a:off x="432845" y="3717032"/>
            <a:ext cx="7546950" cy="247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integro-sever.kz/img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4713" y="-4080"/>
            <a:ext cx="1046090" cy="232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94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4"/>
          <p:cNvGrpSpPr>
            <a:grpSpLocks/>
          </p:cNvGrpSpPr>
          <p:nvPr/>
        </p:nvGrpSpPr>
        <p:grpSpPr bwMode="auto">
          <a:xfrm>
            <a:off x="0" y="-100013"/>
            <a:ext cx="9166225" cy="433388"/>
            <a:chOff x="0" y="-99392"/>
            <a:chExt cx="9166689" cy="432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99392"/>
              <a:ext cx="9144463" cy="432000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-63108"/>
              <a:ext cx="9166689" cy="292388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  ЭКСПЕРТ</a:t>
              </a: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  <a:cs typeface="+mn-cs"/>
                </a:rPr>
                <a:t>		                 			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1344" y="-74045"/>
              <a:ext cx="9144000" cy="369332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  <a:cs typeface="+mn-cs"/>
                </a:rPr>
                <a:t> </a:t>
              </a:r>
              <a:r>
                <a:rPr lang="ru-RU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Дозор. Анализ социальных сетей </a:t>
              </a:r>
              <a:endPara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+mn-cs"/>
              </a:endParaRPr>
            </a:p>
          </p:txBody>
        </p:sp>
      </p:grpSp>
      <p:pic>
        <p:nvPicPr>
          <p:cNvPr id="9219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529013"/>
            <a:ext cx="2259012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724525" y="620713"/>
            <a:ext cx="280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Calibri" pitchFamily="34" charset="0"/>
              </a:rPr>
              <a:t>Результаты доступны в оригинале  </a:t>
            </a:r>
          </a:p>
          <a:p>
            <a:pPr eaLnBrk="1" hangingPunct="1"/>
            <a:r>
              <a:rPr lang="ru-RU" sz="1400">
                <a:latin typeface="Calibri" pitchFamily="34" charset="0"/>
              </a:rPr>
              <a:t>и  в сохраненной копии       .</a:t>
            </a:r>
          </a:p>
        </p:txBody>
      </p:sp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5548313" y="3105150"/>
            <a:ext cx="334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При нажатии на сохраненную копию        ,</a:t>
            </a:r>
          </a:p>
          <a:p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анализируем результат сканирования. </a:t>
            </a:r>
            <a:endParaRPr lang="ru-RU" dirty="0"/>
          </a:p>
        </p:txBody>
      </p:sp>
      <p:pic>
        <p:nvPicPr>
          <p:cNvPr id="9222" name="Рисунок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9" b="49356"/>
          <a:stretch>
            <a:fillRect/>
          </a:stretch>
        </p:blipFill>
        <p:spPr bwMode="auto">
          <a:xfrm>
            <a:off x="246063" y="471487"/>
            <a:ext cx="5190033" cy="198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3750" y="644525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1113" y="841375"/>
            <a:ext cx="2349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813" y="3141663"/>
            <a:ext cx="2349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20925"/>
            <a:ext cx="4752900" cy="411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integro-sever.kz/img/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4713" y="-4080"/>
            <a:ext cx="1046090" cy="232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80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4"/>
          <p:cNvGrpSpPr>
            <a:grpSpLocks/>
          </p:cNvGrpSpPr>
          <p:nvPr/>
        </p:nvGrpSpPr>
        <p:grpSpPr bwMode="auto">
          <a:xfrm>
            <a:off x="0" y="-100013"/>
            <a:ext cx="9166225" cy="433388"/>
            <a:chOff x="0" y="-99392"/>
            <a:chExt cx="9166689" cy="432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99392"/>
              <a:ext cx="9144463" cy="432000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-63108"/>
              <a:ext cx="9166689" cy="292388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  ЭКСПЕРТ</a:t>
              </a: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  <a:cs typeface="+mn-cs"/>
                </a:rPr>
                <a:t>		                 			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1344" y="-74045"/>
              <a:ext cx="9144000" cy="369332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  <a:cs typeface="+mn-cs"/>
                </a:rPr>
                <a:t> </a:t>
              </a:r>
              <a:r>
                <a:rPr lang="ru-RU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Дозор. Анализ социальных сетей </a:t>
              </a:r>
              <a:endPara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+mn-cs"/>
              </a:endParaRPr>
            </a:p>
          </p:txBody>
        </p:sp>
      </p:grpSp>
      <p:pic>
        <p:nvPicPr>
          <p:cNvPr id="10243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529013"/>
            <a:ext cx="2259012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5703707" y="674328"/>
            <a:ext cx="28082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Перед сохранением анализа сканирования необходимо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выбрать уровень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опасности и категорию опасности  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5726113" y="1533526"/>
            <a:ext cx="302235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после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чего нажать на кнопку сохранить данные проверки. Сохранить данные необходимо для дальнейшего корректного формирования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отчетности.</a:t>
            </a:r>
            <a:endParaRPr lang="ru-RU" dirty="0"/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476250"/>
            <a:ext cx="54387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51054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8" y="4775200"/>
            <a:ext cx="68484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integro-sever.kz/img/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4713" y="-4080"/>
            <a:ext cx="1046090" cy="232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62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4"/>
          <p:cNvGrpSpPr>
            <a:grpSpLocks/>
          </p:cNvGrpSpPr>
          <p:nvPr/>
        </p:nvGrpSpPr>
        <p:grpSpPr bwMode="auto">
          <a:xfrm>
            <a:off x="0" y="-100013"/>
            <a:ext cx="9166225" cy="433388"/>
            <a:chOff x="0" y="-99392"/>
            <a:chExt cx="9166689" cy="432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99392"/>
              <a:ext cx="9144463" cy="432000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-63108"/>
              <a:ext cx="9166689" cy="292388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  ЭКСПЕРТ</a:t>
              </a: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  <a:cs typeface="+mn-cs"/>
                </a:rPr>
                <a:t>		                 			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1344" y="-74045"/>
              <a:ext cx="9144000" cy="369332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  <a:cs typeface="+mn-cs"/>
                </a:rPr>
                <a:t> </a:t>
              </a:r>
              <a:r>
                <a:rPr lang="ru-RU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Дозор. Анализ социальных сетей </a:t>
              </a:r>
              <a:endPara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+mn-cs"/>
              </a:endParaRPr>
            </a:p>
          </p:txBody>
        </p:sp>
      </p:grpSp>
      <p:pic>
        <p:nvPicPr>
          <p:cNvPr id="11267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529013"/>
            <a:ext cx="2259012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65425"/>
            <a:ext cx="5256212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1"/>
          <p:cNvSpPr>
            <a:spLocks noChangeArrowheads="1"/>
          </p:cNvSpPr>
          <p:nvPr/>
        </p:nvSpPr>
        <p:spPr bwMode="auto">
          <a:xfrm>
            <a:off x="5435600" y="836613"/>
            <a:ext cx="24495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Для просмотра необработанных записей щелкнуть на количество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по столбцу ошибок в разделе Результаты сканирования. </a:t>
            </a:r>
            <a:endParaRPr lang="ru-RU" dirty="0"/>
          </a:p>
        </p:txBody>
      </p: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5256212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Прямоугольник 1"/>
          <p:cNvSpPr>
            <a:spLocks noChangeArrowheads="1"/>
          </p:cNvSpPr>
          <p:nvPr/>
        </p:nvSpPr>
        <p:spPr bwMode="auto">
          <a:xfrm>
            <a:off x="5435600" y="3167063"/>
            <a:ext cx="25796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В дальнейшем необходимо исправить все ошибки по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ID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 учащихся согласно инструкции по занесению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ID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 для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проведения последующих сканирований.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1" name="Picture 2" descr="http://integro-sever.kz/img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4713" y="-4080"/>
            <a:ext cx="1046090" cy="232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73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5427" y="3529577"/>
            <a:ext cx="2258573" cy="33284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55414"/>
            <a:ext cx="9166689" cy="2769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rPr>
              <a:t>		                 			</a:t>
            </a:r>
            <a:endParaRPr lang="ru-RU" sz="1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11307" y="1551856"/>
            <a:ext cx="5875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Благодарим за внимание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5282695"/>
              </p:ext>
            </p:extLst>
          </p:nvPr>
        </p:nvGraphicFramePr>
        <p:xfrm>
          <a:off x="846428" y="3140969"/>
          <a:ext cx="7205471" cy="204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231"/>
                <a:gridCol w="2609088"/>
                <a:gridCol w="1597152"/>
              </a:tblGrid>
              <a:tr h="95021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4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г. Астана, ул. Кенесары 40, к. 1011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 (7073) 33-16-10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astana@integro.kz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4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г. Петропавловск, ул. Горького 166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 (7152) 50-17-19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info</a:t>
                      </a:r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@integro.kz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4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г. Кокшетау, ул. Абая 87, к.114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 (7162) 72-16-27, 25-50-27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kokshetau@integro.kz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4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г. Атырау, ул. Пушкина 140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 (7122) 30-88-50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atyrau@integro.kz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8910" y="3349577"/>
            <a:ext cx="360000" cy="36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427" y="3314852"/>
            <a:ext cx="360000" cy="36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6466" y="3349577"/>
            <a:ext cx="360000" cy="360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14108" y="0"/>
            <a:ext cx="9144000" cy="620688"/>
          </a:xfrm>
          <a:prstGeom prst="rect">
            <a:avLst/>
          </a:prstGeom>
          <a:solidFill>
            <a:srgbClr val="63D378"/>
          </a:solidFill>
          <a:ln>
            <a:solidFill>
              <a:srgbClr val="63D3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integro-sever.kz/img/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68003"/>
            <a:ext cx="1872208" cy="484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5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5427" y="3529577"/>
            <a:ext cx="2258573" cy="332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61757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Информационная система </a:t>
            </a:r>
            <a:r>
              <a:rPr lang="ru-RU" sz="1400" b="1" dirty="0" smtClean="0">
                <a:solidFill>
                  <a:srgbClr val="339966"/>
                </a:solidFill>
              </a:rPr>
              <a:t>Дозор. Анализ социальных сетей</a:t>
            </a:r>
            <a:r>
              <a:rPr lang="ru-RU" sz="1400" dirty="0" smtClean="0"/>
              <a:t> </a:t>
            </a:r>
            <a:r>
              <a:rPr lang="ru-RU" sz="1400" dirty="0" smtClean="0"/>
              <a:t>реализует методику </a:t>
            </a:r>
            <a:r>
              <a:rPr lang="ru-RU" sz="1400" dirty="0"/>
              <a:t>сопровождения подростка в социальных сетях с целью сохранения его психического и физического здоровья. </a:t>
            </a:r>
            <a:r>
              <a:rPr lang="ru-RU" sz="1400" dirty="0" smtClean="0"/>
              <a:t>Система проста </a:t>
            </a:r>
            <a:r>
              <a:rPr lang="ru-RU" sz="1400" dirty="0"/>
              <a:t>в использовании и позволяет осуществлять мониторинг направленности сетевого взаимодействия и отношений подростков в социальных сетях.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-99392"/>
            <a:ext cx="9166689" cy="432000"/>
            <a:chOff x="0" y="-99392"/>
            <a:chExt cx="9166689" cy="432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-99392"/>
              <a:ext cx="9144000" cy="432000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-55414"/>
              <a:ext cx="9166689" cy="27699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ru-RU" sz="1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</a:rPr>
                <a:t>		                 			</a:t>
              </a:r>
              <a:endParaRPr lang="ru-RU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344" y="-74045"/>
              <a:ext cx="91440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ru-RU" sz="1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</a:rPr>
                <a:t> </a:t>
              </a:r>
              <a:r>
                <a:rPr lang="ru-RU" spc="150" dirty="0" smtClean="0">
                  <a:ln w="11430"/>
                </a:rPr>
                <a:t>ИНФОРМАЦИОННАЯ СИСТЕМА </a:t>
              </a:r>
              <a:r>
                <a:rPr lang="ru-RU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Дозор. Анализ социальных сетей </a:t>
              </a:r>
              <a:endPara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712076" y="2121036"/>
            <a:ext cx="45000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339966"/>
                </a:solidFill>
              </a:rPr>
              <a:t>ЗАПОЛНЕНИЕ 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Создание базы учащихся, сигнальных слов</a:t>
            </a:r>
            <a:br>
              <a:rPr lang="ru-RU" sz="1400" dirty="0" smtClean="0"/>
            </a:br>
            <a:r>
              <a:rPr lang="ru-RU" sz="1400" dirty="0" smtClean="0"/>
              <a:t>и запрещенных сообществ.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2076" y="3612318"/>
            <a:ext cx="45000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339966"/>
                </a:solidFill>
              </a:rPr>
              <a:t>ОБРАБОТКА</a:t>
            </a:r>
            <a:r>
              <a:rPr lang="ru-RU" sz="2000" b="1" dirty="0" smtClean="0">
                <a:solidFill>
                  <a:srgbClr val="339966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Сканирование личных страниц учащихся в социальных сетях на наличие слов-сигналов о суициде, наркомании, терроризме, подписки на </a:t>
            </a:r>
            <a:r>
              <a:rPr lang="ru-RU" sz="1400" dirty="0"/>
              <a:t>запрещенные </a:t>
            </a:r>
            <a:r>
              <a:rPr lang="ru-RU" sz="1400" dirty="0" smtClean="0"/>
              <a:t>сообщества.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12076" y="5303654"/>
            <a:ext cx="4500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339966"/>
                </a:solidFill>
              </a:rPr>
              <a:t>ВИЗУАЛИЗАЦИЯ</a:t>
            </a:r>
            <a:r>
              <a:rPr lang="ru-RU" sz="1400" dirty="0" smtClean="0">
                <a:solidFill>
                  <a:srgbClr val="339966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Формирование отчета о проведении мониторинга личных страниц  школьников с аналитикой по частоте использования сигнальных слов и по уровню опасности.</a:t>
            </a:r>
          </a:p>
        </p:txBody>
      </p:sp>
      <p:pic>
        <p:nvPicPr>
          <p:cNvPr id="28" name="Picture 4" descr="http://www.proreklamu.com/media/upload/news/41821/3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34010"/>
            <a:ext cx="1951755" cy="1080000"/>
          </a:xfrm>
          <a:prstGeom prst="rect">
            <a:avLst/>
          </a:prstGeom>
          <a:noFill/>
          <a:ln>
            <a:solidFill>
              <a:srgbClr val="33996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988840"/>
            <a:ext cx="1951755" cy="1080000"/>
          </a:xfrm>
          <a:prstGeom prst="rect">
            <a:avLst/>
          </a:prstGeom>
          <a:ln>
            <a:solidFill>
              <a:srgbClr val="339966"/>
            </a:solidFill>
          </a:ln>
        </p:spPr>
      </p:pic>
      <p:sp>
        <p:nvSpPr>
          <p:cNvPr id="30" name="Стрелка вниз 29"/>
          <p:cNvSpPr>
            <a:spLocks/>
          </p:cNvSpPr>
          <p:nvPr/>
        </p:nvSpPr>
        <p:spPr>
          <a:xfrm>
            <a:off x="1447304" y="4812437"/>
            <a:ext cx="168159" cy="360000"/>
          </a:xfrm>
          <a:prstGeom prst="downArrow">
            <a:avLst/>
          </a:prstGeom>
          <a:solidFill>
            <a:srgbClr val="339966"/>
          </a:solidFill>
          <a:ln w="28575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>
            <a:spLocks/>
          </p:cNvSpPr>
          <p:nvPr/>
        </p:nvSpPr>
        <p:spPr>
          <a:xfrm>
            <a:off x="1447305" y="3171425"/>
            <a:ext cx="168159" cy="360000"/>
          </a:xfrm>
          <a:prstGeom prst="downArrow">
            <a:avLst/>
          </a:prstGeom>
          <a:solidFill>
            <a:srgbClr val="339966"/>
          </a:solidFill>
          <a:ln w="28575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115" y="5279180"/>
            <a:ext cx="1951200" cy="1080000"/>
          </a:xfrm>
          <a:prstGeom prst="rect">
            <a:avLst/>
          </a:prstGeom>
          <a:ln>
            <a:solidFill>
              <a:srgbClr val="339966"/>
            </a:solidFill>
          </a:ln>
        </p:spPr>
      </p:pic>
      <p:pic>
        <p:nvPicPr>
          <p:cNvPr id="17" name="Picture 2" descr="http://integro-sever.kz/img/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4713" y="-4080"/>
            <a:ext cx="1046090" cy="232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27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5427" y="3529577"/>
            <a:ext cx="2258573" cy="332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860" y="690983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СТАТИСТИЧЕСКИЕ ДАННЫЕ</a:t>
            </a:r>
            <a:endParaRPr lang="ru-RU" sz="1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3714" y="4948139"/>
            <a:ext cx="995342" cy="995342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144878559"/>
              </p:ext>
            </p:extLst>
          </p:nvPr>
        </p:nvGraphicFramePr>
        <p:xfrm>
          <a:off x="1284974" y="1124744"/>
          <a:ext cx="1599948" cy="143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67544" y="3542254"/>
            <a:ext cx="3924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Как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минимум один личный аккаунт в таких ресурсах имеют 78% несовершеннолетних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709825040"/>
              </p:ext>
            </p:extLst>
          </p:nvPr>
        </p:nvGraphicFramePr>
        <p:xfrm>
          <a:off x="3995936" y="2564904"/>
          <a:ext cx="2808312" cy="2339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926346" y="3898253"/>
            <a:ext cx="1077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78%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4948139"/>
            <a:ext cx="5806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84,8%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 в возрасте 12-16 лет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мире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597400" y="1235767"/>
            <a:ext cx="5029320" cy="1200329"/>
            <a:chOff x="5545515" y="1108762"/>
            <a:chExt cx="5029320" cy="120032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545515" y="1108762"/>
              <a:ext cx="20882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7200" b="1" dirty="0" smtClean="0">
                  <a:solidFill>
                    <a:srgbClr val="397F78"/>
                  </a:solidFill>
                </a:rPr>
                <a:t>52%</a:t>
              </a:r>
              <a:endParaRPr lang="ru-RU" sz="1400" b="1" dirty="0">
                <a:solidFill>
                  <a:srgbClr val="397F78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7372808" y="1563167"/>
              <a:ext cx="3202027" cy="530099"/>
              <a:chOff x="3768099" y="2622877"/>
              <a:chExt cx="3202027" cy="530099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3769571" y="2845199"/>
                <a:ext cx="320055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397F78"/>
                    </a:solidFill>
                  </a:rPr>
                  <a:t>зарегистрированы в социальных сетях</a:t>
                </a: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3768099" y="2622877"/>
                <a:ext cx="31173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srgbClr val="397F78"/>
                    </a:solidFill>
                  </a:rPr>
                  <a:t>интернет пользователей в Казахстане</a:t>
                </a:r>
                <a:endParaRPr lang="ru-RU" sz="1400" dirty="0">
                  <a:solidFill>
                    <a:srgbClr val="397F78"/>
                  </a:solidFill>
                </a:endParaRPr>
              </a:p>
            </p:txBody>
          </p: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5598" y="3095950"/>
            <a:ext cx="1267754" cy="12677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70357"/>
            <a:ext cx="744686" cy="74468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0" y="-99392"/>
            <a:ext cx="9166689" cy="432000"/>
            <a:chOff x="0" y="-99392"/>
            <a:chExt cx="9166689" cy="432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-99392"/>
              <a:ext cx="9144000" cy="432000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0" y="-55414"/>
              <a:ext cx="9166689" cy="27699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ru-RU" sz="1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</a:rPr>
                <a:t>		                 			</a:t>
              </a:r>
              <a:endParaRPr lang="ru-RU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1344" y="-74045"/>
              <a:ext cx="91440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ru-RU" sz="1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</a:rPr>
                <a:t> </a:t>
              </a:r>
              <a:r>
                <a:rPr lang="ru-RU" spc="150" dirty="0" smtClean="0">
                  <a:ln w="11430"/>
                </a:rPr>
                <a:t>ИНФОРМАЦИОННАЯ СИСТЕМА </a:t>
              </a:r>
              <a:r>
                <a:rPr lang="ru-RU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Дозор. Анализ социальных сетей </a:t>
              </a:r>
              <a:endPara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2" name="Picture 2" descr="http://integro-sever.kz/img/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14713" y="-4080"/>
            <a:ext cx="1046090" cy="232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41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99392"/>
            <a:ext cx="9166689" cy="432000"/>
            <a:chOff x="0" y="-99392"/>
            <a:chExt cx="9166689" cy="432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99392"/>
              <a:ext cx="9144000" cy="432000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-55414"/>
              <a:ext cx="9166689" cy="27699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ru-RU" sz="1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</a:rPr>
                <a:t>		                 			</a:t>
              </a:r>
              <a:endParaRPr lang="ru-RU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1344" y="-74045"/>
              <a:ext cx="91440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ru-RU" sz="1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</a:rPr>
                <a:t> </a:t>
              </a:r>
              <a:r>
                <a:rPr lang="ru-RU" spc="150" dirty="0" smtClean="0">
                  <a:ln w="11430"/>
                </a:rPr>
                <a:t>ИНФОРМАЦИОННАЯ СИСТЕМА </a:t>
              </a:r>
              <a:r>
                <a:rPr lang="ru-RU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Дозор. Анализ социальных сетей </a:t>
              </a:r>
              <a:endPara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5427" y="3529577"/>
            <a:ext cx="2258573" cy="332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096946"/>
            <a:ext cx="6874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ЦЕЛИ ПРОЕКТА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210194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339966"/>
                </a:solidFill>
              </a:rPr>
              <a:t>БЛОКИРОВКА</a:t>
            </a:r>
            <a:r>
              <a:rPr lang="ru-RU" sz="1400" dirty="0" smtClean="0"/>
              <a:t> </a:t>
            </a:r>
            <a:r>
              <a:rPr lang="ru-RU" sz="1400" dirty="0"/>
              <a:t>групп и сообществ, посвященных самоубийствам и способам их </a:t>
            </a:r>
            <a:r>
              <a:rPr lang="ru-RU" sz="1400" dirty="0" smtClean="0"/>
              <a:t>совершения.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397623"/>
            <a:ext cx="37053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339966"/>
                </a:solidFill>
              </a:rPr>
              <a:t>СОКРАЩЕНИЕ</a:t>
            </a:r>
            <a:r>
              <a:rPr lang="ru-RU" sz="1400" dirty="0" smtClean="0"/>
              <a:t> </a:t>
            </a:r>
            <a:r>
              <a:rPr lang="ru-RU" sz="1400" dirty="0"/>
              <a:t>числа подростковых </a:t>
            </a:r>
            <a:r>
              <a:rPr lang="ru-RU" sz="1400" dirty="0" smtClean="0"/>
              <a:t>суицидов.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716017" y="2022765"/>
            <a:ext cx="3112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339966"/>
                </a:solidFill>
              </a:rPr>
              <a:t>ОРГАНИЗАЦИЯ</a:t>
            </a:r>
            <a:r>
              <a:rPr lang="ru-RU" sz="1400" dirty="0" smtClean="0"/>
              <a:t> борьбы с террористами и преступниками в интернете.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6017" y="3210194"/>
            <a:ext cx="342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339966"/>
                </a:solidFill>
              </a:rPr>
              <a:t>ПРЕДОТВРАЩЕНИЕ</a:t>
            </a:r>
            <a:r>
              <a:rPr lang="ru-RU" sz="1400" dirty="0" smtClean="0"/>
              <a:t> попыток вовлечения школьников в экстремистскую и террористическую деятельность.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16016" y="4397622"/>
            <a:ext cx="3427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339966"/>
                </a:solidFill>
              </a:rPr>
              <a:t>СНИЖЕНИЕ</a:t>
            </a:r>
            <a:r>
              <a:rPr lang="ru-RU" sz="1400" dirty="0" smtClean="0"/>
              <a:t> вероятности проведения актов террористической направленности.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1560" y="2022765"/>
            <a:ext cx="3490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339966"/>
                </a:solidFill>
              </a:rPr>
              <a:t>СОЗДАНИЕ</a:t>
            </a:r>
            <a:r>
              <a:rPr lang="ru-RU" sz="1400" dirty="0" smtClean="0"/>
              <a:t> эффективного инструмента борьбы с пропагандой подросткового суицида в интернете.</a:t>
            </a:r>
          </a:p>
        </p:txBody>
      </p:sp>
      <p:pic>
        <p:nvPicPr>
          <p:cNvPr id="14" name="Picture 2" descr="http://integro-sever.kz/img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4713" y="-4080"/>
            <a:ext cx="1046090" cy="232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70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5427" y="3529577"/>
            <a:ext cx="2258573" cy="33284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4656" y="54868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ПОЛЬЗОВАТЕЛИ СИСТЕМЫ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5451418"/>
              </p:ext>
            </p:extLst>
          </p:nvPr>
        </p:nvGraphicFramePr>
        <p:xfrm>
          <a:off x="226860" y="1052736"/>
          <a:ext cx="8544741" cy="495213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82471"/>
                <a:gridCol w="1542389"/>
                <a:gridCol w="3023419"/>
                <a:gridCol w="2284108"/>
                <a:gridCol w="1412354"/>
              </a:tblGrid>
              <a:tr h="580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№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Роль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Права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Должность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Зона ответственности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620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АДМИНИСТРАТОР СИСТЕМЫ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ведение базы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пользователей;</a:t>
                      </a:r>
                    </a:p>
                    <a:p>
                      <a:pPr marL="92075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ведение базы организаций;</a:t>
                      </a:r>
                    </a:p>
                    <a:p>
                      <a:pPr marL="92075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настройка и запуск сканирования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сотрудник Компании </a:t>
                      </a:r>
                      <a:r>
                        <a:rPr lang="ru-RU" sz="1200" dirty="0" err="1" smtClean="0">
                          <a:effectLst/>
                          <a:latin typeface="+mn-lt"/>
                        </a:rPr>
                        <a:t>Интегро</a:t>
                      </a:r>
                      <a:r>
                        <a:rPr lang="ru-RU" sz="1200" baseline="0" dirty="0" smtClean="0">
                          <a:effectLst/>
                          <a:latin typeface="+mn-lt"/>
                        </a:rPr>
                        <a:t>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Область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АДМИНИСТРАТОР КАТАЛОГОВ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и редактирование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базы сигнальных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слов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наборов слов;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и редактирование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базы запрещенных сообществ;</a:t>
                      </a:r>
                    </a:p>
                    <a:p>
                      <a:pPr marL="92075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и редактирование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базы исключений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сотрудник</a:t>
                      </a:r>
                      <a:r>
                        <a:rPr lang="ru-RU" sz="1200" baseline="0" dirty="0" smtClean="0">
                          <a:effectLst/>
                          <a:latin typeface="+mn-lt"/>
                        </a:rPr>
                        <a:t> управления образования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Область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ОПЕРАТОР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и редактирование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базы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учащихся – списков групп и персон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- преподаватель информатики;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- лаборант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Учреждение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АНАЛИТИК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ведение базы учащихся;</a:t>
                      </a:r>
                    </a:p>
                    <a:p>
                      <a:pPr marL="92075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просмотр сессий и результатов сканирования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- 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заместитель 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директора по внеклассной работе;</a:t>
                      </a:r>
                    </a:p>
                    <a:p>
                      <a:pPr marL="92075" indent="-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- классный руководитель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Учреждение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ЭКСПЕРТ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просмотр результатов сканирования;</a:t>
                      </a:r>
                    </a:p>
                    <a:p>
                      <a:pPr marL="92075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создание и редактирование комментариев к результатам сканирования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- психолог;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- социальный педагог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Учреждение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КОНТРОЛИРУЮЩИЙ ОРГАН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просмотр результатов сканирования;</a:t>
                      </a:r>
                    </a:p>
                    <a:p>
                      <a:pPr marL="92075" indent="-920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просмотр комментариев к результатам сканирования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сотрудник</a:t>
                      </a:r>
                      <a:r>
                        <a:rPr lang="ru-RU" sz="1200" baseline="0" dirty="0" smtClean="0">
                          <a:effectLst/>
                          <a:latin typeface="+mn-lt"/>
                        </a:rPr>
                        <a:t> п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рокуратуры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Область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0" y="-99392"/>
            <a:ext cx="9166689" cy="432000"/>
            <a:chOff x="0" y="-99392"/>
            <a:chExt cx="9166689" cy="432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-99392"/>
              <a:ext cx="9144000" cy="432000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-55414"/>
              <a:ext cx="9166689" cy="27699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ru-RU" sz="1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</a:rPr>
                <a:t>		                 			</a:t>
              </a:r>
              <a:endParaRPr lang="ru-RU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344" y="-74045"/>
              <a:ext cx="91440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ru-RU" sz="1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</a:rPr>
                <a:t> </a:t>
              </a:r>
              <a:r>
                <a:rPr lang="ru-RU" spc="150" dirty="0" smtClean="0">
                  <a:ln w="11430"/>
                </a:rPr>
                <a:t>ИНФОРМАЦИОННАЯ СИСТЕМА </a:t>
              </a:r>
              <a:r>
                <a:rPr lang="ru-RU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Дозор. Анализ социальных сетей </a:t>
              </a:r>
              <a:endPara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5" name="Picture 2" descr="http://integro-sever.kz/img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4713" y="-4080"/>
            <a:ext cx="1046090" cy="232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09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5427" y="3529577"/>
            <a:ext cx="2258573" cy="332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1235976"/>
            <a:ext cx="34286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Администратор каталогов работает</a:t>
            </a:r>
            <a:br>
              <a:rPr lang="ru-RU" sz="1400" dirty="0" smtClean="0"/>
            </a:br>
            <a:r>
              <a:rPr lang="ru-RU" sz="1400" dirty="0" smtClean="0"/>
              <a:t>в разделе «Справочники». </a:t>
            </a:r>
          </a:p>
          <a:p>
            <a:endParaRPr lang="ru-RU" sz="1400" dirty="0"/>
          </a:p>
          <a:p>
            <a:r>
              <a:rPr lang="ru-RU" sz="1400" dirty="0" smtClean="0"/>
              <a:t>Раздел содержит три вида справочников:</a:t>
            </a:r>
          </a:p>
          <a:p>
            <a:r>
              <a:rPr lang="ru-RU" sz="1400" dirty="0" smtClean="0"/>
              <a:t>- словарь;</a:t>
            </a:r>
          </a:p>
          <a:p>
            <a:r>
              <a:rPr lang="ru-RU" sz="1400" dirty="0" smtClean="0"/>
              <a:t>- наборы слов;</a:t>
            </a:r>
          </a:p>
          <a:p>
            <a:r>
              <a:rPr lang="ru-RU" sz="1400" dirty="0" smtClean="0"/>
              <a:t>- сообщества.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1960" y="4512588"/>
            <a:ext cx="36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карточке слова указана маска, набор,</a:t>
            </a:r>
            <a:br>
              <a:rPr lang="ru-RU" sz="1400" dirty="0" smtClean="0"/>
            </a:br>
            <a:r>
              <a:rPr lang="ru-RU" sz="1400" dirty="0" smtClean="0"/>
              <a:t>к которому оно относится (экстремизм, сквернословие, секс, суицид – выбирается из справочника) и степень опасности (малая, средняя, большая, критическая).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71963"/>
            <a:ext cx="4680000" cy="2727556"/>
          </a:xfrm>
          <a:prstGeom prst="rect">
            <a:avLst/>
          </a:prstGeom>
          <a:ln>
            <a:solidFill>
              <a:srgbClr val="339966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38874"/>
            <a:ext cx="3600000" cy="2716980"/>
          </a:xfrm>
          <a:prstGeom prst="rect">
            <a:avLst/>
          </a:prstGeom>
          <a:ln>
            <a:solidFill>
              <a:srgbClr val="339966"/>
            </a:solidFill>
          </a:ln>
        </p:spPr>
      </p:pic>
      <p:grpSp>
        <p:nvGrpSpPr>
          <p:cNvPr id="12" name="Группа 11"/>
          <p:cNvGrpSpPr/>
          <p:nvPr/>
        </p:nvGrpSpPr>
        <p:grpSpPr>
          <a:xfrm>
            <a:off x="0" y="-99392"/>
            <a:ext cx="9166689" cy="432000"/>
            <a:chOff x="0" y="-99392"/>
            <a:chExt cx="9166689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-99392"/>
              <a:ext cx="9144000" cy="432000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-55414"/>
              <a:ext cx="9166689" cy="27699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ru-RU" sz="1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</a:rPr>
                <a:t>		                 			</a:t>
              </a:r>
              <a:endParaRPr lang="ru-RU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344" y="-74045"/>
              <a:ext cx="91440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ru-RU" sz="1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</a:rPr>
                <a:t> </a:t>
              </a:r>
              <a:r>
                <a:rPr lang="ru-RU" spc="150" dirty="0" smtClean="0">
                  <a:ln w="11430"/>
                </a:rPr>
                <a:t>ИНФОРМАЦИОННАЯ СИСТЕМА </a:t>
              </a:r>
              <a:r>
                <a:rPr lang="ru-RU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Дозор. Анализ социальных сетей </a:t>
              </a:r>
              <a:endPara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2" descr="http://integro-sever.kz/img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4713" y="-4080"/>
            <a:ext cx="1046090" cy="232042"/>
          </a:xfrm>
          <a:prstGeom prst="rect">
            <a:avLst/>
          </a:prstGeom>
          <a:noFill/>
        </p:spPr>
      </p:pic>
      <p:pic>
        <p:nvPicPr>
          <p:cNvPr id="1027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774" y="3738875"/>
            <a:ext cx="3990820" cy="272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16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945" y="1006474"/>
            <a:ext cx="483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карточке набора указывается состояние</a:t>
            </a:r>
            <a:br>
              <a:rPr lang="ru-RU" sz="1400" dirty="0" smtClean="0"/>
            </a:br>
            <a:r>
              <a:rPr lang="ru-RU" sz="1400" dirty="0" smtClean="0"/>
              <a:t>и его статус (публичный, частный).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8320" y="3671446"/>
            <a:ext cx="496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Карточка набора содержит следующие данные: социальная сеть, </a:t>
            </a:r>
            <a:r>
              <a:rPr lang="en-US" sz="1400" dirty="0" smtClean="0"/>
              <a:t>ID</a:t>
            </a:r>
            <a:r>
              <a:rPr lang="ru-RU" sz="1400" dirty="0" smtClean="0"/>
              <a:t>, категория, степень опасности, состояние.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945" y="1682789"/>
            <a:ext cx="4680000" cy="1386171"/>
          </a:xfrm>
          <a:prstGeom prst="rect">
            <a:avLst/>
          </a:prstGeom>
          <a:ln>
            <a:solidFill>
              <a:srgbClr val="339966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806296"/>
            <a:ext cx="3600000" cy="2262664"/>
          </a:xfrm>
          <a:prstGeom prst="rect">
            <a:avLst/>
          </a:prstGeom>
          <a:ln>
            <a:solidFill>
              <a:srgbClr val="339966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945" y="4332256"/>
            <a:ext cx="4680000" cy="2319885"/>
          </a:xfrm>
          <a:prstGeom prst="rect">
            <a:avLst/>
          </a:prstGeom>
          <a:ln>
            <a:solidFill>
              <a:srgbClr val="339966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933056"/>
            <a:ext cx="3600000" cy="2718644"/>
          </a:xfrm>
          <a:prstGeom prst="rect">
            <a:avLst/>
          </a:prstGeom>
          <a:ln>
            <a:solidFill>
              <a:srgbClr val="339966"/>
            </a:solidFill>
          </a:ln>
        </p:spPr>
      </p:pic>
      <p:grpSp>
        <p:nvGrpSpPr>
          <p:cNvPr id="14" name="Группа 13"/>
          <p:cNvGrpSpPr/>
          <p:nvPr/>
        </p:nvGrpSpPr>
        <p:grpSpPr>
          <a:xfrm>
            <a:off x="0" y="-99392"/>
            <a:ext cx="9166689" cy="432000"/>
            <a:chOff x="0" y="-99392"/>
            <a:chExt cx="9166689" cy="432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-99392"/>
              <a:ext cx="9144000" cy="432000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0" y="-55414"/>
              <a:ext cx="9166689" cy="27699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ru-RU" sz="1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</a:rPr>
                <a:t>		                 			</a:t>
              </a:r>
              <a:endParaRPr lang="ru-RU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344" y="-74045"/>
              <a:ext cx="91440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ru-RU" sz="1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</a:rPr>
                <a:t> </a:t>
              </a:r>
              <a:r>
                <a:rPr lang="ru-RU" spc="150" dirty="0" smtClean="0">
                  <a:ln w="11430"/>
                </a:rPr>
                <a:t>ИНФОРМАЦИОННАЯ СИСТЕМА </a:t>
              </a:r>
              <a:r>
                <a:rPr lang="ru-RU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Дозор. Анализ социальных сетей </a:t>
              </a:r>
              <a:endPara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2" descr="http://integro-sever.kz/img/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4713" y="-4080"/>
            <a:ext cx="1046090" cy="232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8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4"/>
          <p:cNvGrpSpPr>
            <a:grpSpLocks/>
          </p:cNvGrpSpPr>
          <p:nvPr/>
        </p:nvGrpSpPr>
        <p:grpSpPr bwMode="auto">
          <a:xfrm>
            <a:off x="0" y="-100013"/>
            <a:ext cx="9166225" cy="433388"/>
            <a:chOff x="0" y="-99392"/>
            <a:chExt cx="9166689" cy="432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99392"/>
              <a:ext cx="9144463" cy="432000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-63108"/>
              <a:ext cx="9166689" cy="292388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 ОПЕРАТОР и АНАЛИТИК </a:t>
              </a: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  <a:cs typeface="+mn-cs"/>
                </a:rPr>
                <a:t>		                 			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1344" y="-74045"/>
              <a:ext cx="9144000" cy="369332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Дозор. Анализ социальных сетей </a:t>
              </a:r>
              <a:endPara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+mn-cs"/>
              </a:endParaRPr>
            </a:p>
          </p:txBody>
        </p:sp>
      </p:grpSp>
      <p:pic>
        <p:nvPicPr>
          <p:cNvPr id="4099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529013"/>
            <a:ext cx="2259012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671513" y="765175"/>
            <a:ext cx="73437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Calibri" pitchFamily="34" charset="0"/>
              </a:rPr>
              <a:t>В разделе Организации-Структура и Группы перед </a:t>
            </a:r>
            <a:r>
              <a:rPr lang="ru-RU" sz="1400" dirty="0">
                <a:latin typeface="Calibri" pitchFamily="34" charset="0"/>
              </a:rPr>
              <a:t>тем, как создать персону(учащегося), необходимо создать группу и подгруппу. </a:t>
            </a:r>
          </a:p>
          <a:p>
            <a:pPr eaLnBrk="1" hangingPunct="1"/>
            <a:r>
              <a:rPr lang="ru-RU" sz="1400" dirty="0">
                <a:latin typeface="Calibri" pitchFamily="34" charset="0"/>
              </a:rPr>
              <a:t>Щелчком по кнопке «Добавить группу»</a:t>
            </a:r>
          </a:p>
          <a:p>
            <a:pPr eaLnBrk="1" hangingPunct="1"/>
            <a:r>
              <a:rPr lang="ru-RU" sz="1400" dirty="0">
                <a:latin typeface="Calibri" pitchFamily="34" charset="0"/>
              </a:rPr>
              <a:t>открывается окно новой группы. В ней указываются группа (класс) . 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3" y="1988840"/>
            <a:ext cx="6958013" cy="436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242228"/>
            <a:ext cx="2254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integro-sever.kz/img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4713" y="-4080"/>
            <a:ext cx="1046090" cy="232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75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4"/>
          <p:cNvGrpSpPr>
            <a:grpSpLocks/>
          </p:cNvGrpSpPr>
          <p:nvPr/>
        </p:nvGrpSpPr>
        <p:grpSpPr bwMode="auto">
          <a:xfrm>
            <a:off x="0" y="-100013"/>
            <a:ext cx="9166225" cy="433388"/>
            <a:chOff x="0" y="-99392"/>
            <a:chExt cx="9166689" cy="432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99392"/>
              <a:ext cx="9144463" cy="432000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-63108"/>
              <a:ext cx="9166689" cy="292388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 ОПЕРАТОР и АНАЛИТИК </a:t>
              </a: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  <a:cs typeface="+mn-cs"/>
                </a:rPr>
                <a:t>		                 			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1344" y="-74045"/>
              <a:ext cx="9144000" cy="369332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mbria" pitchFamily="18" charset="0"/>
                  <a:cs typeface="+mn-cs"/>
                </a:rPr>
                <a:t> </a:t>
              </a:r>
              <a:r>
                <a:rPr lang="ru-RU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Дозор. Анализ социальных сетей </a:t>
              </a:r>
              <a:endPara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+mn-cs"/>
              </a:endParaRPr>
            </a:p>
          </p:txBody>
        </p:sp>
      </p:grpSp>
      <p:pic>
        <p:nvPicPr>
          <p:cNvPr id="5123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529013"/>
            <a:ext cx="2259012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Группа 14"/>
          <p:cNvGrpSpPr>
            <a:grpSpLocks/>
          </p:cNvGrpSpPr>
          <p:nvPr/>
        </p:nvGrpSpPr>
        <p:grpSpPr bwMode="auto">
          <a:xfrm>
            <a:off x="900113" y="765175"/>
            <a:ext cx="7343775" cy="738188"/>
            <a:chOff x="899592" y="764704"/>
            <a:chExt cx="7344816" cy="596793"/>
          </a:xfrm>
        </p:grpSpPr>
        <p:sp>
          <p:nvSpPr>
            <p:cNvPr id="5126" name="TextBox 5"/>
            <p:cNvSpPr txBox="1">
              <a:spLocks noChangeArrowheads="1"/>
            </p:cNvSpPr>
            <p:nvPr/>
          </p:nvSpPr>
          <p:spPr bwMode="auto">
            <a:xfrm>
              <a:off x="899592" y="764704"/>
              <a:ext cx="7344816" cy="596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400">
                  <a:latin typeface="Calibri" pitchFamily="34" charset="0"/>
                </a:rPr>
                <a:t>Далее создаем подгруппу. Щелчком по кнопке «Добавить группу»</a:t>
              </a:r>
            </a:p>
            <a:p>
              <a:pPr eaLnBrk="1" hangingPunct="1"/>
              <a:r>
                <a:rPr lang="ru-RU" sz="1400">
                  <a:latin typeface="Calibri" pitchFamily="34" charset="0"/>
                </a:rPr>
                <a:t>открывается окно новой группы. В ней указываются подгруппа (класс)  и родительская группа.</a:t>
              </a:r>
            </a:p>
            <a:p>
              <a:pPr eaLnBrk="1" hangingPunct="1"/>
              <a:r>
                <a:rPr lang="ru-RU" sz="1400">
                  <a:latin typeface="Calibri" pitchFamily="34" charset="0"/>
                </a:rPr>
                <a:t>Например,</a:t>
              </a:r>
              <a:r>
                <a:rPr lang="en-US" sz="1400">
                  <a:latin typeface="Calibri" pitchFamily="34" charset="0"/>
                </a:rPr>
                <a:t> </a:t>
              </a:r>
              <a:r>
                <a:rPr lang="ru-RU" sz="1400">
                  <a:latin typeface="Calibri" pitchFamily="34" charset="0"/>
                </a:rPr>
                <a:t>подгруппа</a:t>
              </a:r>
              <a:r>
                <a:rPr lang="en-US" sz="1400">
                  <a:latin typeface="Calibri" pitchFamily="34" charset="0"/>
                </a:rPr>
                <a:t>:</a:t>
              </a:r>
              <a:r>
                <a:rPr lang="ru-RU" sz="1400">
                  <a:latin typeface="Calibri" pitchFamily="34" charset="0"/>
                </a:rPr>
                <a:t> 10 А, родительская группа</a:t>
              </a:r>
              <a:r>
                <a:rPr lang="en-US" sz="1400">
                  <a:latin typeface="Calibri" pitchFamily="34" charset="0"/>
                </a:rPr>
                <a:t>: </a:t>
              </a:r>
              <a:r>
                <a:rPr lang="ru-RU" sz="1400">
                  <a:latin typeface="Calibri" pitchFamily="34" charset="0"/>
                </a:rPr>
                <a:t>10 класс.</a:t>
              </a:r>
            </a:p>
          </p:txBody>
        </p:sp>
        <p:pic>
          <p:nvPicPr>
            <p:cNvPr id="5127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400" y="776153"/>
              <a:ext cx="231290" cy="23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4" y="1772816"/>
            <a:ext cx="7200900" cy="480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integro-sever.kz/img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4713" y="-4080"/>
            <a:ext cx="1046090" cy="232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33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7187</TotalTime>
  <Words>897</Words>
  <Application>Microsoft Office PowerPoint</Application>
  <PresentationFormat>Экран (4:3)</PresentationFormat>
  <Paragraphs>159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ПЛАНШЕТ РУКОВОДИТЕЛЯ</dc:title>
  <dc:creator>Demonstration</dc:creator>
  <cp:lastModifiedBy>User</cp:lastModifiedBy>
  <cp:revision>793</cp:revision>
  <cp:lastPrinted>2017-02-06T08:08:00Z</cp:lastPrinted>
  <dcterms:created xsi:type="dcterms:W3CDTF">2014-10-09T04:33:18Z</dcterms:created>
  <dcterms:modified xsi:type="dcterms:W3CDTF">2017-10-31T09:53:47Z</dcterms:modified>
</cp:coreProperties>
</file>